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51" autoAdjust="0"/>
  </p:normalViewPr>
  <p:slideViewPr>
    <p:cSldViewPr snapToGrid="0">
      <p:cViewPr varScale="1">
        <p:scale>
          <a:sx n="54" d="100"/>
          <a:sy n="54" d="100"/>
        </p:scale>
        <p:origin x="91" y="76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05T19:39:01.562"/>
    </inkml:context>
    <inkml:brush xml:id="br0">
      <inkml:brushProperty name="width" value="0.1" units="cm"/>
      <inkml:brushProperty name="height" value="0.1" units="cm"/>
      <inkml:brushProperty name="color" value="#0070C0"/>
    </inkml:brush>
  </inkml:definitions>
  <inkml:trace contextRef="#ctx0" brushRef="#br0">0 5469 24575,'1'-2'0,"-1"-1"0,1 1 0,0 0 0,-1 0 0,1-1 0,0 1 0,0 0 0,0 0 0,0 0 0,1 0 0,-1 0 0,1 1 0,1-3 0,26-25 0,-18 19 0,10-9 0,1 1 0,45-28 0,-37 27 0,29-25 0,-50 35 0,0-1 0,-1 1 0,8-13 0,6-7 0,-1 7 0,1 1 0,32-24 0,-26 23 0,28-31 0,70-62 0,-17 18 0,-70 59 0,-22 23 0,0 0 0,-1-2 0,-1 0 0,-1-1 0,0-1 0,20-37 0,17-35 0,-42 76 0,25-55 0,-27 53 0,1 1 0,0-1 0,16-23 0,56-76 0,-73 103 0,0 0 0,-1 0 0,0-1 0,-1 0 0,-1 0 0,0 0 0,3-22 0,-6 26 0,1 0 0,0 0 0,0 0 0,1 0 0,0 1 0,1 0 0,0-1 0,6-8 0,25-54 0,-23 52 0,-2-1 0,0 0 0,-1 0 0,8-33 0,8-18 0,-18 54 0,60-130 0,-43 97 0,-21 42 0,0 0 0,1 1 0,0-1 0,1 1 0,-1 0 0,2 0 0,-1 1 0,1 0 0,9-9 0,-8 8 0,-1 1 0,0-1 0,0 0 0,-1-1 0,0 0 0,7-17 0,3-4 0,9-28 0,-20 45 0,1 0 0,0 1 0,10-18 0,34-35 0,-33 46 0,-2 0 0,15-24 0,-14 20 0,0 1 0,2 0 0,38-36 0,19-25 0,-26 22 0,47-69 0,-32 44 0,-36 53 0,-26 31 0,14-17 0,-1 1 0,-1-2 0,0 0 0,-2-1 0,10-24 0,4-11 0,2 1 0,40-63 0,-55 96 0,-1-1 0,13-42 0,-16 42 0,1-1 0,24-43 0,-7 26 0,-13 24 0,-2-1 0,0-1 0,8-19 0,-13 24 0,1 0 0,1 0 0,0 0 0,1 1 0,21-22 0,63-57 0,-33 36 0,-4 2 0,-29 29 0,-1 0 0,33-44 0,27-32 0,-2 3 0,-37 44 0,-35 43 0,-1-2 0,0 1 0,-1-1 0,8-15 0,-4 8 0,1-1 0,1 2 0,0 0 0,34-30 0,9-9 0,-33 27 0,-17 19 0,1 1 0,0-1 0,0 2 0,1 0 0,1 0 0,-1 1 0,23-13 0,-3 15 0,-28 7 0,0-1 0,0 1 0,0 0 0,0-1 0,-1 0 0,1 1 0,0-1 0,0 0 0,-1-1 0,1 1 0,0 0 0,3-4 0,11-10 0,-1-2 0,0 1 0,-2-2 0,0 0 0,18-30 0,15-21 0,-35 53 0,-7 8 0,0 1 0,1 0 0,0 1 0,0-1 0,0 1 0,9-6 0,-7 6 0,-1-1 0,0 1 0,0-1 0,-1-1 0,0 1 0,0-1 0,5-10 0,-4 8 0,0 0 0,0 0 0,15-15 0,31-27 0,-29 27 0,29-23 0,-43 41 0,-1 0 0,1 1 0,0 0 0,0 1 0,0 0 0,1 1 0,13-5 0,40-11 0,-36 11 0,0 1 0,35-6 0,-47 11 0,1-1 0,0-1 0,16-7 0,-19 6 0,0 1 0,1 1 0,-1 0 0,28-4 0,115-15 0,-148 22 0,-1 0 0,0 1 0,1 1 0,-1 0 0,0 0 0,0 0 0,0 1 0,0 0 0,0 1 0,0-1 0,-1 2 0,1-1 0,-1 1 0,9 5 0,-5-1 0,0 1 0,-1 0 0,0 1 0,0 0 0,-1 0 0,-1 1 0,13 20 0,5 6 0,2-2 0,1-1 0,34 32 0,-60-64 0,4 4 0,0 0 0,0-1 0,1 0 0,0 0 0,11 5 0,21 12 0,-2 5 0,2 0 0,70 65 0,-75-62 0,1-1 0,2-2 0,46 26 0,-69-45 0,39 22 0,-35-21 0,1 2 0,19 15 0,-18-8 0,0 0 0,-2 2 0,22 29 0,-24-28 0,0-1 0,1-1 0,36 30 0,-46-42 0,0 1 0,0 0 0,0 1 0,-1-1 0,-1 1 0,1 1 0,6 14 0,17 23 0,38 47 0,106 136 0,-148-197 0,31 54 0,-38-55 0,1-1 0,35 40 0,-45-58 0,0 1 0,-1 0 0,0 1 0,-2-1 0,12 29 0,-3-7 0,-1 2 0,20 73 0,-23-68 0,21 51 0,-22-69 0,-4-10 0,0 0 0,-1 1 0,0 0 0,-2 0 0,0 0 0,4 31 0,-7-40 0,0 0 0,0-1 0,1 1 0,0 0 0,0 0 0,0-1 0,1 0 0,0 1 0,0-1 0,1 0 0,0 0 0,6 6 0,11 20 0,-17-24 0,-1-1 0,0 1 0,0-1 0,-1 1 0,1 0 0,-2 0 0,1 0 0,0 10 0,-2 71 0,1-3 0,40 211 0,-20-79 0,-13-132 0,-5 175 0,-5-130 0,2 474 0,3-555 0,3-1 0,1-1 0,20 70 0,-7-32 0,129 679 0,-139-714 39,-5-34-507,-2 0 0,2 27 0,-4-26-6358</inkml:trace>
</inkml:ink>
</file>

<file path=ppt/media/hdphoto1.wdp>
</file>

<file path=ppt/media/hdphoto2.wdp>
</file>

<file path=ppt/media/image1.jpeg>
</file>

<file path=ppt/media/image10.png>
</file>

<file path=ppt/media/image2.png>
</file>

<file path=ppt/media/image3.png>
</file>

<file path=ppt/media/image4.png>
</file>

<file path=ppt/media/image5.jp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A547D-D8EC-425D-A0F3-9A340C804BC4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03269C-6332-4E70-9DBE-21DDBE5D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816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1D78-D33B-3C9B-BF1F-BFCFBAA89E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i="0" cap="all" dirty="0">
                <a:solidFill>
                  <a:schemeClr val="accent1"/>
                </a:solidFill>
                <a:effectLst/>
                <a:latin typeface="Avenir-Heavy"/>
              </a:rPr>
              <a:t>GENERATOR DESIGN: BENTHIC MICROBIAL FUEL CELLS for Long term </a:t>
            </a:r>
            <a:r>
              <a:rPr lang="en-US" b="0" i="0" cap="all">
                <a:solidFill>
                  <a:schemeClr val="accent1"/>
                </a:solidFill>
                <a:effectLst/>
                <a:latin typeface="Avenir-Heavy"/>
              </a:rPr>
              <a:t>Sensors Networks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931ECC-0DAE-2D62-C821-CA49A2EF6A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Brandon Kelly</a:t>
            </a:r>
          </a:p>
          <a:p>
            <a:r>
              <a:rPr lang="en-US" dirty="0"/>
              <a:t>Mentored by dr. Jordon </a:t>
            </a:r>
            <a:r>
              <a:rPr lang="en-US" dirty="0" err="1"/>
              <a:t>Beckler</a:t>
            </a:r>
            <a:endParaRPr lang="en-US" dirty="0"/>
          </a:p>
          <a:p>
            <a:r>
              <a:rPr lang="en-US" dirty="0"/>
              <a:t>FAU </a:t>
            </a:r>
            <a:r>
              <a:rPr lang="en-US" dirty="0" err="1"/>
              <a:t>reu</a:t>
            </a:r>
            <a:r>
              <a:rPr lang="en-US" dirty="0"/>
              <a:t> for renewable energy</a:t>
            </a:r>
          </a:p>
          <a:p>
            <a:r>
              <a:rPr lang="en-US" dirty="0"/>
              <a:t>7/7/2022</a:t>
            </a:r>
          </a:p>
        </p:txBody>
      </p:sp>
    </p:spTree>
    <p:extLst>
      <p:ext uri="{BB962C8B-B14F-4D97-AF65-F5344CB8AC3E}">
        <p14:creationId xmlns:p14="http://schemas.microsoft.com/office/powerpoint/2010/main" val="2513813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173212-2844-E9A3-2CE3-E151ADDC3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Curves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30D61F3-0C0A-29E3-415B-CF3A0B7D4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628" y="1219199"/>
            <a:ext cx="4649783" cy="823912"/>
          </a:xfrm>
        </p:spPr>
        <p:txBody>
          <a:bodyPr/>
          <a:lstStyle/>
          <a:p>
            <a:r>
              <a:rPr lang="en-US" dirty="0"/>
              <a:t>Battery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4D213D9-DC83-683B-1A89-C5CB307C0E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9" y="1219199"/>
            <a:ext cx="4646602" cy="823912"/>
          </a:xfrm>
        </p:spPr>
        <p:txBody>
          <a:bodyPr/>
          <a:lstStyle/>
          <a:p>
            <a:r>
              <a:rPr lang="en-US" dirty="0"/>
              <a:t>Battery 2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1FBFC41B-76A7-D045-059B-52D9B10ADAE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988110" y="2249486"/>
            <a:ext cx="4147951" cy="3804079"/>
          </a:xfrm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72E204A7-106C-7771-7C09-01AB50DEEA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444628" y="2249661"/>
            <a:ext cx="4132934" cy="3803904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CFE2772-521E-3F95-2D53-6378019D552D}"/>
              </a:ext>
            </a:extLst>
          </p:cNvPr>
          <p:cNvSpPr txBox="1"/>
          <p:nvPr/>
        </p:nvSpPr>
        <p:spPr>
          <a:xfrm>
            <a:off x="1002082" y="2863260"/>
            <a:ext cx="13932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Voltage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06FE6F-1F5C-B76B-711D-CB06CDB18677}"/>
              </a:ext>
            </a:extLst>
          </p:cNvPr>
          <p:cNvSpPr txBox="1"/>
          <p:nvPr/>
        </p:nvSpPr>
        <p:spPr>
          <a:xfrm>
            <a:off x="901662" y="4789268"/>
            <a:ext cx="44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(V)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F3A131-D427-7457-BD1C-3FF047AD1458}"/>
              </a:ext>
            </a:extLst>
          </p:cNvPr>
          <p:cNvSpPr txBox="1"/>
          <p:nvPr/>
        </p:nvSpPr>
        <p:spPr>
          <a:xfrm>
            <a:off x="1614196" y="6326155"/>
            <a:ext cx="32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Current (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μ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B43E16-78DB-532D-66D0-5DE7D977042D}"/>
              </a:ext>
            </a:extLst>
          </p:cNvPr>
          <p:cNvSpPr txBox="1"/>
          <p:nvPr/>
        </p:nvSpPr>
        <p:spPr>
          <a:xfrm>
            <a:off x="7447889" y="6326155"/>
            <a:ext cx="32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Current (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μ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AFB0AD52-DDD2-329D-61D9-805CBE2A5357}"/>
                  </a:ext>
                </a:extLst>
              </p14:cNvPr>
              <p14:cNvContentPartPr/>
              <p14:nvPr/>
            </p14:nvContentPartPr>
            <p14:xfrm>
              <a:off x="2304118" y="3872153"/>
              <a:ext cx="2492280" cy="197784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AFB0AD52-DDD2-329D-61D9-805CBE2A535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86118" y="3854153"/>
                <a:ext cx="2527920" cy="201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7427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84A9B-EAE0-1343-D704-4AD097B49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 Reactor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DCFE58-DEBC-A3F9-EBC5-6A3B4890D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2645" y="2249488"/>
            <a:ext cx="7863536" cy="3541712"/>
          </a:xfrm>
        </p:spPr>
      </p:pic>
      <p:pic>
        <p:nvPicPr>
          <p:cNvPr id="1026" name="Picture 2" descr="Robert Downey Jr, Robert Downy Jr, png | PNGEgg">
            <a:extLst>
              <a:ext uri="{FF2B5EF4-FFF2-40B4-BE49-F238E27FC236}">
                <a16:creationId xmlns:a16="http://schemas.microsoft.com/office/drawing/2014/main" id="{0C69E786-FF52-565E-B811-1A6AC0231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02" b="96910" l="10000" r="90000">
                        <a14:foregroundMark x1="46667" y1="7621" x2="46667" y2="7621"/>
                        <a14:foregroundMark x1="43333" y1="3502" x2="43333" y2="3502"/>
                        <a14:foregroundMark x1="49556" y1="30587" x2="49556" y2="30587"/>
                        <a14:foregroundMark x1="53000" y1="27600" x2="53000" y2="27600"/>
                        <a14:foregroundMark x1="45556" y1="35324" x2="45556" y2="35324"/>
                        <a14:foregroundMark x1="46889" y1="33471" x2="46889" y2="33471"/>
                        <a14:foregroundMark x1="46889" y1="33471" x2="46889" y2="33471"/>
                        <a14:foregroundMark x1="46889" y1="33471" x2="46889" y2="33471"/>
                        <a14:foregroundMark x1="46889" y1="33471" x2="46889" y2="33471"/>
                        <a14:foregroundMark x1="47444" y1="86715" x2="47444" y2="86715"/>
                        <a14:foregroundMark x1="42889" y1="96910" x2="42889" y2="96910"/>
                        <a14:backgroundMark x1="66111" y1="66632" x2="66111" y2="666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29024">
            <a:off x="10614679" y="4556656"/>
            <a:ext cx="2570984" cy="2773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912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BAA6-92A9-ACA9-FABE-3BACF7A1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DE3893-FB1D-8779-92F4-F64359DB5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094" t="23966" r="1671" b="-501"/>
          <a:stretch/>
        </p:blipFill>
        <p:spPr>
          <a:xfrm>
            <a:off x="689497" y="3429000"/>
            <a:ext cx="5406503" cy="2412363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111F3CC-30CE-554C-67FA-0C0F0EFC0D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8649" y="618518"/>
            <a:ext cx="2461996" cy="546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710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FCC08-33E3-4F04-FC80-4E85D95D2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logging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759602F-FEB2-9639-0D9F-B669F3B4954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7014" r="15667"/>
          <a:stretch/>
        </p:blipFill>
        <p:spPr>
          <a:xfrm rot="5400000">
            <a:off x="6387071" y="1600200"/>
            <a:ext cx="5466231" cy="36576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AC648D-FEF4-40B5-B885-D16F27EAB18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Allows us to Track Voltage Over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Watch how System Responds in Real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Provides Data to Validate Models</a:t>
            </a:r>
          </a:p>
        </p:txBody>
      </p:sp>
      <p:pic>
        <p:nvPicPr>
          <p:cNvPr id="1026" name="Picture 2" descr="Halo: Combat Evolved - Game - Halopedia, the Halo wiki">
            <a:extLst>
              <a:ext uri="{FF2B5EF4-FFF2-40B4-BE49-F238E27FC236}">
                <a16:creationId xmlns:a16="http://schemas.microsoft.com/office/drawing/2014/main" id="{D295BEB6-4E61-990D-3679-9D1EFA25A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9531" y1="60675" x2="69531" y2="60675"/>
                        <a14:foregroundMark x1="28750" y1="46405" x2="28750" y2="46405"/>
                        <a14:foregroundMark x1="59531" y1="23420" x2="59531" y2="23420"/>
                        <a14:foregroundMark x1="50625" y1="18627" x2="50625" y2="18627"/>
                        <a14:foregroundMark x1="50625" y1="18627" x2="50625" y2="18627"/>
                        <a14:foregroundMark x1="47031" y1="19608" x2="47031" y2="19608"/>
                        <a14:foregroundMark x1="54219" y1="17102" x2="54219" y2="17102"/>
                        <a14:foregroundMark x1="57188" y1="18519" x2="57188" y2="18519"/>
                        <a14:foregroundMark x1="57500" y1="18519" x2="57500" y2="18519"/>
                        <a14:foregroundMark x1="76250" y1="46841" x2="76250" y2="46841"/>
                        <a14:foregroundMark x1="76875" y1="45752" x2="76875" y2="45752"/>
                        <a14:foregroundMark x1="21094" y1="48693" x2="21094" y2="48693"/>
                        <a14:foregroundMark x1="21094" y1="48475" x2="21094" y2="48475"/>
                        <a14:foregroundMark x1="21719" y1="48802" x2="22188" y2="47821"/>
                        <a14:foregroundMark x1="24063" y1="50763" x2="24688" y2="49237"/>
                        <a14:foregroundMark x1="24688" y1="49237" x2="23594" y2="49891"/>
                        <a14:foregroundMark x1="78281" y1="50327" x2="79219" y2="47821"/>
                        <a14:foregroundMark x1="70781" y1="28540" x2="70781" y2="28540"/>
                        <a14:foregroundMark x1="69688" y1="27887" x2="69688" y2="27887"/>
                        <a14:foregroundMark x1="67969" y1="26797" x2="67969" y2="26797"/>
                        <a14:foregroundMark x1="65625" y1="62309" x2="65625" y2="62309"/>
                        <a14:backgroundMark x1="36719" y1="15686" x2="36719" y2="15686"/>
                        <a14:backgroundMark x1="22656" y1="28649" x2="22656" y2="28649"/>
                        <a14:backgroundMark x1="61563" y1="24292" x2="61563" y2="24292"/>
                        <a14:backgroundMark x1="76094" y1="24510" x2="80938" y2="22658"/>
                        <a14:backgroundMark x1="60313" y1="15251" x2="27813" y2="10458"/>
                        <a14:backgroundMark x1="21250" y1="26906" x2="21250" y2="26906"/>
                        <a14:backgroundMark x1="26094" y1="30719" x2="26094" y2="30719"/>
                        <a14:backgroundMark x1="67031" y1="70153" x2="67031" y2="70153"/>
                        <a14:backgroundMark x1="72500" y1="24728" x2="64063" y2="23856"/>
                        <a14:backgroundMark x1="54375" y1="77124" x2="43906" y2="72331"/>
                        <a14:backgroundMark x1="43906" y1="72331" x2="40000" y2="64815"/>
                        <a14:backgroundMark x1="40000" y1="64815" x2="50469" y2="63725"/>
                        <a14:backgroundMark x1="50469" y1="63725" x2="75313" y2="71351"/>
                        <a14:backgroundMark x1="75313" y1="71351" x2="75313" y2="71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3663" y="6232123"/>
            <a:ext cx="729167" cy="1045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078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REUPresentation6-16Fixed</Template>
  <TotalTime>950</TotalTime>
  <Words>70</Words>
  <Application>Microsoft Office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Avenir-Heavy</vt:lpstr>
      <vt:lpstr>Calibri</vt:lpstr>
      <vt:lpstr>Times New Roman</vt:lpstr>
      <vt:lpstr>Tw Cen MT</vt:lpstr>
      <vt:lpstr>Circuit</vt:lpstr>
      <vt:lpstr>GENERATOR DESIGN: BENTHIC MICROBIAL FUEL CELLS for Long term Sensors Networks</vt:lpstr>
      <vt:lpstr>Polarization Curves</vt:lpstr>
      <vt:lpstr>Arc Reactor </vt:lpstr>
      <vt:lpstr>Wiring</vt:lpstr>
      <vt:lpstr>Data logging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GENERATOR DESIGN: BENTHIC MICROBIAL FUEL CELLS for Long term Sensors Networks</dc:title>
  <dc:creator>Brandon Kelly</dc:creator>
  <cp:lastModifiedBy>Brandon Kelly</cp:lastModifiedBy>
  <cp:revision>6</cp:revision>
  <dcterms:created xsi:type="dcterms:W3CDTF">2022-06-23T12:26:09Z</dcterms:created>
  <dcterms:modified xsi:type="dcterms:W3CDTF">2022-07-07T17:13:40Z</dcterms:modified>
</cp:coreProperties>
</file>

<file path=docProps/thumbnail.jpeg>
</file>